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0" r:id="rId2"/>
    <p:sldMasterId id="2147483688" r:id="rId3"/>
  </p:sldMasterIdLst>
  <p:notesMasterIdLst>
    <p:notesMasterId r:id="rId26"/>
  </p:notesMasterIdLst>
  <p:sldIdLst>
    <p:sldId id="256" r:id="rId4"/>
    <p:sldId id="261" r:id="rId5"/>
    <p:sldId id="259" r:id="rId6"/>
    <p:sldId id="257" r:id="rId7"/>
    <p:sldId id="260" r:id="rId8"/>
    <p:sldId id="269" r:id="rId9"/>
    <p:sldId id="264" r:id="rId10"/>
    <p:sldId id="265" r:id="rId11"/>
    <p:sldId id="262" r:id="rId12"/>
    <p:sldId id="263" r:id="rId13"/>
    <p:sldId id="266" r:id="rId14"/>
    <p:sldId id="267" r:id="rId15"/>
    <p:sldId id="272" r:id="rId16"/>
    <p:sldId id="270" r:id="rId17"/>
    <p:sldId id="271" r:id="rId18"/>
    <p:sldId id="273" r:id="rId19"/>
    <p:sldId id="274" r:id="rId20"/>
    <p:sldId id="277" r:id="rId21"/>
    <p:sldId id="276" r:id="rId22"/>
    <p:sldId id="278" r:id="rId23"/>
    <p:sldId id="275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4421" autoAdjust="0"/>
  </p:normalViewPr>
  <p:slideViewPr>
    <p:cSldViewPr snapToGrid="0">
      <p:cViewPr varScale="1">
        <p:scale>
          <a:sx n="76" d="100"/>
          <a:sy n="76" d="100"/>
        </p:scale>
        <p:origin x="11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AEF96-DF13-43AE-84DA-79AB0A7E9609}" type="datetimeFigureOut">
              <a:rPr lang="es-CL" smtClean="0"/>
              <a:t>20-03-2018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B0694-3601-4942-AE2F-83659C804D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6876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Dentro de los primeros 28 días. Aunque puede cambiar si es prematuro. Definición de sepsis es más </a:t>
            </a:r>
            <a:r>
              <a:rPr lang="es-CL" dirty="0" err="1"/>
              <a:t>clíncia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B192B-E502-48AB-BBE8-75E123F891EA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969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En síntesis shock séptico es sepsis + disfunción cardiovascular.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B0694-3601-4942-AE2F-83659C804DF1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7721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Inflamación explica porque cuesta que respondan a volumen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B0694-3601-4942-AE2F-83659C804DF1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7102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Producido a nivel central y periférico</a:t>
            </a:r>
            <a:r>
              <a:rPr lang="es-CL" dirty="0">
                <a:sym typeface="Wingdings" panose="05000000000000000000" pitchFamily="2" charset="2"/>
              </a:rPr>
              <a:t> médula adrenal</a:t>
            </a:r>
          </a:p>
          <a:p>
            <a:r>
              <a:rPr lang="es-CL" dirty="0">
                <a:sym typeface="Wingdings" panose="05000000000000000000" pitchFamily="2" charset="2"/>
              </a:rPr>
              <a:t>Sin cambios en el gasto cardiaco a pesar del aumento de la RVS.</a:t>
            </a:r>
          </a:p>
          <a:p>
            <a:r>
              <a:rPr lang="es-CL" dirty="0">
                <a:sym typeface="Wingdings" panose="05000000000000000000" pitchFamily="2" charset="2"/>
              </a:rPr>
              <a:t>Disminuye</a:t>
            </a:r>
            <a:r>
              <a:rPr lang="es-CL" baseline="0" dirty="0">
                <a:sym typeface="Wingdings" panose="05000000000000000000" pitchFamily="2" charset="2"/>
              </a:rPr>
              <a:t> presión </a:t>
            </a:r>
            <a:r>
              <a:rPr lang="es-CL" baseline="0" dirty="0" err="1">
                <a:sym typeface="Wingdings" panose="05000000000000000000" pitchFamily="2" charset="2"/>
              </a:rPr>
              <a:t>esplacnica</a:t>
            </a:r>
            <a:r>
              <a:rPr lang="es-CL" baseline="0" dirty="0">
                <a:sym typeface="Wingdings" panose="05000000000000000000" pitchFamily="2" charset="2"/>
              </a:rPr>
              <a:t> y renal. En estudios de sepsis en adultos no ha demostrado producir insuficiencia renal. </a:t>
            </a:r>
          </a:p>
          <a:p>
            <a:r>
              <a:rPr lang="es-CL" baseline="0" dirty="0">
                <a:sym typeface="Wingdings" panose="05000000000000000000" pitchFamily="2" charset="2"/>
              </a:rPr>
              <a:t>En sepsis actúa de forma diferente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B0694-3601-4942-AE2F-83659C804DF1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3660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Uno</a:t>
            </a:r>
            <a:r>
              <a:rPr lang="es-CL" baseline="0" dirty="0"/>
              <a:t> de los hospitales </a:t>
            </a:r>
            <a:r>
              <a:rPr lang="es-CL" baseline="0" dirty="0" err="1"/>
              <a:t>pediatricos</a:t>
            </a:r>
            <a:r>
              <a:rPr lang="es-CL" baseline="0" dirty="0"/>
              <a:t> más importantes de </a:t>
            </a:r>
            <a:r>
              <a:rPr lang="es-CL" baseline="0" dirty="0" err="1"/>
              <a:t>Canada</a:t>
            </a:r>
            <a:endParaRPr lang="es-CL" baseline="0" dirty="0"/>
          </a:p>
          <a:p>
            <a:r>
              <a:rPr lang="es-CL" baseline="0" dirty="0"/>
              <a:t>Presión arterial, FC, diuresis. Clínicos como </a:t>
            </a:r>
            <a:r>
              <a:rPr lang="es-CL" baseline="0" dirty="0" err="1"/>
              <a:t>Ductus</a:t>
            </a:r>
            <a:r>
              <a:rPr lang="es-CL" baseline="0" dirty="0"/>
              <a:t> arterioso persistente y enterocolitis</a:t>
            </a:r>
          </a:p>
          <a:p>
            <a:r>
              <a:rPr lang="es-CL" baseline="0" dirty="0" err="1"/>
              <a:t>Vasopresores</a:t>
            </a:r>
            <a:r>
              <a:rPr lang="es-CL" baseline="0" dirty="0"/>
              <a:t> como hidrocortisona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B0694-3601-4942-AE2F-83659C804DF1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1176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Todos los pacientes fueron ventilados y tenían hipotensión refractaria</a:t>
            </a:r>
          </a:p>
          <a:p>
            <a:r>
              <a:rPr lang="es-CL" dirty="0"/>
              <a:t>13 </a:t>
            </a:r>
            <a:r>
              <a:rPr lang="es-CL" dirty="0" err="1"/>
              <a:t>pacientews</a:t>
            </a:r>
            <a:r>
              <a:rPr lang="es-CL" dirty="0"/>
              <a:t> (43%) requirieron hidrocortisona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B0694-3601-4942-AE2F-83659C804DF1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9098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B0694-3601-4942-AE2F-83659C804DF1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4623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Frecuencia</a:t>
            </a:r>
            <a:r>
              <a:rPr lang="es-CL" baseline="0" dirty="0"/>
              <a:t> cardiaca no se afectó significativamente.</a:t>
            </a:r>
          </a:p>
          <a:p>
            <a:r>
              <a:rPr lang="es-CL" baseline="0" dirty="0" err="1"/>
              <a:t>Ph</a:t>
            </a:r>
            <a:r>
              <a:rPr lang="es-CL" baseline="0" dirty="0"/>
              <a:t> y exceso de base no se afectó significativamente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B0694-3601-4942-AE2F-83659C804DF1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1279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PAM y Diuresis normal.</a:t>
            </a:r>
          </a:p>
          <a:p>
            <a:r>
              <a:rPr lang="es-CL" dirty="0"/>
              <a:t>Al parecer noradrenalina tiene efecto vasodilatador pulmonar en los neonatos</a:t>
            </a:r>
          </a:p>
          <a:p>
            <a:r>
              <a:rPr lang="es-CL" dirty="0"/>
              <a:t>Parálisis</a:t>
            </a:r>
            <a:r>
              <a:rPr lang="es-CL" baseline="0" dirty="0"/>
              <a:t> misma prevalencia que shock sin </a:t>
            </a:r>
            <a:r>
              <a:rPr lang="es-CL" baseline="0" dirty="0" err="1"/>
              <a:t>tto</a:t>
            </a:r>
            <a:r>
              <a:rPr lang="es-CL" baseline="0" dirty="0"/>
              <a:t>, no la aumenta.</a:t>
            </a:r>
          </a:p>
          <a:p>
            <a:r>
              <a:rPr lang="es-CL" baseline="0" dirty="0"/>
              <a:t>Similar mortalidad a neonatos con shock </a:t>
            </a:r>
            <a:r>
              <a:rPr lang="es-CL" baseline="0" dirty="0" err="1"/>
              <a:t>septico</a:t>
            </a:r>
            <a:r>
              <a:rPr lang="es-CL" baseline="0" dirty="0" err="1">
                <a:sym typeface="Wingdings" pitchFamily="2" charset="2"/>
              </a:rPr>
              <a:t>Mejora</a:t>
            </a:r>
            <a:r>
              <a:rPr lang="es-CL" baseline="0" dirty="0">
                <a:sym typeface="Wingdings" pitchFamily="2" charset="2"/>
              </a:rPr>
              <a:t> sobrevida?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B0694-3601-4942-AE2F-83659C804DF1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791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309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>
                <a:solidFill>
                  <a:prstClr val="black"/>
                </a:solidFill>
              </a:rPr>
              <a:pPr/>
              <a:t>3/20/2018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12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567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3/20/2018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724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180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855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261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572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9421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09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24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83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444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237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9216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4151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500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6781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>
                <a:solidFill>
                  <a:prstClr val="black"/>
                </a:solidFill>
              </a:rPr>
              <a:pPr/>
              <a:t>3/20/2018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2241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906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3/20/2018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870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749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7386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588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5705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1338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324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0171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5351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1150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368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7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0121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24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63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02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9B347087-DEE1-4F23-8486-A2690AA195E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4BB81AE-EE4A-4AA4-8941-104B6C94359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1032" name="Picture 8" descr="https://i.pinimg.com/originals/08/26/90/082690cc052069905b5cd8ff0db216eb.jpg">
            <a:extLst>
              <a:ext uri="{FF2B5EF4-FFF2-40B4-BE49-F238E27FC236}">
                <a16:creationId xmlns:a16="http://schemas.microsoft.com/office/drawing/2014/main" id="{016046D6-EE4C-4A2E-90B9-08A70CF36D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4" r="1" b="10529"/>
          <a:stretch/>
        </p:blipFill>
        <p:spPr bwMode="auto">
          <a:xfrm>
            <a:off x="486138" y="488137"/>
            <a:ext cx="11227442" cy="588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AA791FC-1AEF-4561-93B5-6B9E981BBB7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21280" y="3594428"/>
            <a:ext cx="6949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AAA2202F-2A68-464D-8E53-CEBE9303D84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B129734-DF6D-46B8-A0E0-4F178B3AD2F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86" name="Rounded Rectangle 21">
              <a:extLst>
                <a:ext uri="{FF2B5EF4-FFF2-40B4-BE49-F238E27FC236}">
                  <a16:creationId xmlns:a16="http://schemas.microsoft.com/office/drawing/2014/main" id="{6A986578-4991-4E9B-94B7-056F6B09B77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257D0097-ACF2-46A6-804C-C5D55A188FE5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88" name="Rounded Rectangle 27">
              <a:extLst>
                <a:ext uri="{FF2B5EF4-FFF2-40B4-BE49-F238E27FC236}">
                  <a16:creationId xmlns:a16="http://schemas.microsoft.com/office/drawing/2014/main" id="{A71DA5EB-109A-4C2F-A093-7E5F6490BD7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DA85B8CE-EB01-4DD0-8B39-D413503D772C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DE97A7C-EF65-4FC1-9BB9-FAE32BDDC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4403" y="1113698"/>
            <a:ext cx="8229600" cy="2345264"/>
          </a:xfrm>
        </p:spPr>
        <p:txBody>
          <a:bodyPr>
            <a:normAutofit/>
          </a:bodyPr>
          <a:lstStyle/>
          <a:p>
            <a:r>
              <a:rPr lang="es-CL" sz="7200">
                <a:solidFill>
                  <a:schemeClr val="bg1"/>
                </a:solidFill>
              </a:rPr>
              <a:t>Norepinefrina en Shock Séptico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ED93CE-4283-4D40-95DE-B5034B633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3003" y="3729894"/>
            <a:ext cx="7772400" cy="13208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CL">
                <a:solidFill>
                  <a:schemeClr val="bg1"/>
                </a:solidFill>
              </a:rPr>
              <a:t>Int. Guarda</a:t>
            </a:r>
          </a:p>
          <a:p>
            <a:pPr>
              <a:lnSpc>
                <a:spcPct val="90000"/>
              </a:lnSpc>
            </a:pPr>
            <a:r>
              <a:rPr lang="es-CL">
                <a:solidFill>
                  <a:schemeClr val="bg1"/>
                </a:solidFill>
              </a:rPr>
              <a:t>Docente: Dr. Flores</a:t>
            </a:r>
          </a:p>
          <a:p>
            <a:pPr>
              <a:lnSpc>
                <a:spcPct val="90000"/>
              </a:lnSpc>
            </a:pPr>
            <a:r>
              <a:rPr lang="es-CL">
                <a:solidFill>
                  <a:schemeClr val="bg1"/>
                </a:solidFill>
              </a:rPr>
              <a:t>Marzo 2018</a:t>
            </a:r>
          </a:p>
        </p:txBody>
      </p:sp>
    </p:spTree>
    <p:extLst>
      <p:ext uri="{BB962C8B-B14F-4D97-AF65-F5344CB8AC3E}">
        <p14:creationId xmlns:p14="http://schemas.microsoft.com/office/powerpoint/2010/main" val="260673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D5B706-8594-4558-8D7A-D39D6ABA9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659E36-68EC-4947-A502-4C5C04700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146" name="Picture 2" descr="Resultado de imagen para catecholamine receptors">
            <a:extLst>
              <a:ext uri="{FF2B5EF4-FFF2-40B4-BE49-F238E27FC236}">
                <a16:creationId xmlns:a16="http://schemas.microsoft.com/office/drawing/2014/main" id="{234B91B7-5182-47A0-94EE-20504B2C6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47" y="933797"/>
            <a:ext cx="10642459" cy="499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0398ACF0-91DD-44BF-9B47-26DA3E6116A9}"/>
              </a:ext>
            </a:extLst>
          </p:cNvPr>
          <p:cNvCxnSpPr/>
          <p:nvPr/>
        </p:nvCxnSpPr>
        <p:spPr>
          <a:xfrm>
            <a:off x="6245899" y="2164466"/>
            <a:ext cx="59030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752627B-39C0-4857-ADEB-7034604207E4}"/>
              </a:ext>
            </a:extLst>
          </p:cNvPr>
          <p:cNvCxnSpPr>
            <a:cxnSpLocks/>
          </p:cNvCxnSpPr>
          <p:nvPr/>
        </p:nvCxnSpPr>
        <p:spPr>
          <a:xfrm>
            <a:off x="8485171" y="2164466"/>
            <a:ext cx="81687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BF15D6B-FB32-4BA6-8E90-5A671D99836E}"/>
              </a:ext>
            </a:extLst>
          </p:cNvPr>
          <p:cNvCxnSpPr>
            <a:cxnSpLocks/>
          </p:cNvCxnSpPr>
          <p:nvPr/>
        </p:nvCxnSpPr>
        <p:spPr>
          <a:xfrm>
            <a:off x="6245899" y="3626377"/>
            <a:ext cx="165789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7A7EBB50-3876-4234-B206-74AA077B867B}"/>
              </a:ext>
            </a:extLst>
          </p:cNvPr>
          <p:cNvCxnSpPr>
            <a:cxnSpLocks/>
          </p:cNvCxnSpPr>
          <p:nvPr/>
        </p:nvCxnSpPr>
        <p:spPr>
          <a:xfrm>
            <a:off x="8485171" y="3640310"/>
            <a:ext cx="81687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3562E22F-6392-482C-9B95-3A5EBA428AFC}"/>
              </a:ext>
            </a:extLst>
          </p:cNvPr>
          <p:cNvCxnSpPr>
            <a:cxnSpLocks/>
          </p:cNvCxnSpPr>
          <p:nvPr/>
        </p:nvCxnSpPr>
        <p:spPr>
          <a:xfrm>
            <a:off x="6245899" y="4100511"/>
            <a:ext cx="44040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E7E488B3-65CC-4C52-9B3F-70ED4E65B13F}"/>
              </a:ext>
            </a:extLst>
          </p:cNvPr>
          <p:cNvCxnSpPr>
            <a:cxnSpLocks/>
          </p:cNvCxnSpPr>
          <p:nvPr/>
        </p:nvCxnSpPr>
        <p:spPr>
          <a:xfrm>
            <a:off x="8485171" y="4100511"/>
            <a:ext cx="290531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EEA3D63-14F5-4EE7-BBF3-C775E05E3370}"/>
              </a:ext>
            </a:extLst>
          </p:cNvPr>
          <p:cNvCxnSpPr>
            <a:cxnSpLocks/>
          </p:cNvCxnSpPr>
          <p:nvPr/>
        </p:nvCxnSpPr>
        <p:spPr>
          <a:xfrm>
            <a:off x="8485171" y="4326289"/>
            <a:ext cx="203607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>
            <a:extLst>
              <a:ext uri="{FF2B5EF4-FFF2-40B4-BE49-F238E27FC236}">
                <a16:creationId xmlns:a16="http://schemas.microsoft.com/office/drawing/2014/main" id="{477ED158-88BE-4D88-855E-EA80C52F9700}"/>
              </a:ext>
            </a:extLst>
          </p:cNvPr>
          <p:cNvSpPr/>
          <p:nvPr/>
        </p:nvSpPr>
        <p:spPr>
          <a:xfrm>
            <a:off x="1114779" y="1893539"/>
            <a:ext cx="736599" cy="3924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53BF1339-1B09-48B8-ACD9-E35CD6AAF963}"/>
              </a:ext>
            </a:extLst>
          </p:cNvPr>
          <p:cNvSpPr/>
          <p:nvPr/>
        </p:nvSpPr>
        <p:spPr>
          <a:xfrm>
            <a:off x="1092201" y="3640310"/>
            <a:ext cx="736599" cy="3924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3CA6D2EE-EFB1-4427-A4D8-D2A3BC793D6B}"/>
              </a:ext>
            </a:extLst>
          </p:cNvPr>
          <p:cNvSpPr/>
          <p:nvPr/>
        </p:nvSpPr>
        <p:spPr>
          <a:xfrm>
            <a:off x="1114779" y="2800795"/>
            <a:ext cx="736599" cy="3924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6" name="Conector recto 6">
            <a:extLst>
              <a:ext uri="{FF2B5EF4-FFF2-40B4-BE49-F238E27FC236}">
                <a16:creationId xmlns:a16="http://schemas.microsoft.com/office/drawing/2014/main" id="{D752627B-39C0-4857-ADEB-7034604207E4}"/>
              </a:ext>
            </a:extLst>
          </p:cNvPr>
          <p:cNvCxnSpPr>
            <a:cxnSpLocks/>
          </p:cNvCxnSpPr>
          <p:nvPr/>
        </p:nvCxnSpPr>
        <p:spPr>
          <a:xfrm>
            <a:off x="8485169" y="2719515"/>
            <a:ext cx="274163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689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1E0371E-EF50-4B6E-8D45-E8FFE9416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0677" y="863948"/>
            <a:ext cx="7210646" cy="471586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5094246-1A4A-4371-B2C4-AD152C85BA44}"/>
              </a:ext>
            </a:extLst>
          </p:cNvPr>
          <p:cNvSpPr/>
          <p:nvPr/>
        </p:nvSpPr>
        <p:spPr>
          <a:xfrm>
            <a:off x="2490677" y="5763219"/>
            <a:ext cx="72106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333333"/>
                </a:solidFill>
                <a:latin typeface="Georgia" panose="02040502050405020303" pitchFamily="18" charset="0"/>
              </a:rPr>
              <a:t>Norepinephrine improves cardiac function during septic shock, but why? </a:t>
            </a:r>
          </a:p>
          <a:p>
            <a:r>
              <a:rPr lang="en-US" sz="1200" i="1" dirty="0">
                <a:solidFill>
                  <a:srgbClr val="333333"/>
                </a:solidFill>
                <a:latin typeface="Helvetica Neue"/>
              </a:rPr>
              <a:t>De Backer, D. et al. British Journal of </a:t>
            </a:r>
            <a:r>
              <a:rPr lang="en-US" sz="1200" i="1" dirty="0" err="1">
                <a:solidFill>
                  <a:srgbClr val="333333"/>
                </a:solidFill>
                <a:latin typeface="Helvetica Neue"/>
              </a:rPr>
              <a:t>Anaesthesia</a:t>
            </a:r>
            <a:r>
              <a:rPr lang="en-US" sz="1200" i="1" dirty="0">
                <a:solidFill>
                  <a:srgbClr val="333333"/>
                </a:solidFill>
                <a:latin typeface="Helvetica Neue"/>
              </a:rPr>
              <a:t>, November 2017 , Volume 120 , Issue 3 , 421 - 424</a:t>
            </a:r>
            <a:endParaRPr lang="en-US" sz="1200" b="0" i="1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15490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Descripción y Métodos.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CL" dirty="0"/>
              <a:t>Retrospectivo; realizado en Hospital </a:t>
            </a:r>
            <a:r>
              <a:rPr lang="es-CL" dirty="0" err="1"/>
              <a:t>Sainte-Justine</a:t>
            </a:r>
            <a:r>
              <a:rPr lang="es-CL" dirty="0"/>
              <a:t> en </a:t>
            </a:r>
            <a:r>
              <a:rPr lang="es-CL" dirty="0" err="1"/>
              <a:t>Canada</a:t>
            </a:r>
            <a:r>
              <a:rPr lang="es-CL" dirty="0"/>
              <a:t>. N: 30 pacientes.</a:t>
            </a:r>
          </a:p>
          <a:p>
            <a:r>
              <a:rPr lang="es-CL" dirty="0"/>
              <a:t>Base de datos de farmacia</a:t>
            </a:r>
            <a:r>
              <a:rPr lang="es-CL" dirty="0">
                <a:sym typeface="Wingdings" pitchFamily="2" charset="2"/>
              </a:rPr>
              <a:t> RNPT &lt;34s que recibieron NE entre abril 2009 y abril del 2011.</a:t>
            </a:r>
          </a:p>
          <a:p>
            <a:r>
              <a:rPr lang="es-CL" dirty="0">
                <a:sym typeface="Wingdings" pitchFamily="2" charset="2"/>
              </a:rPr>
              <a:t>Datos clínicos y hemodinámicos Desde ficha clínica</a:t>
            </a:r>
          </a:p>
          <a:p>
            <a:r>
              <a:rPr lang="es-CL" dirty="0">
                <a:sym typeface="Wingdings" pitchFamily="2" charset="2"/>
              </a:rPr>
              <a:t>Datos acerca infusión de NE Tiempo, dosis, duración, presencia de HTPP, uso de fluidos y otros </a:t>
            </a:r>
            <a:r>
              <a:rPr lang="es-CL" dirty="0" err="1">
                <a:sym typeface="Wingdings" pitchFamily="2" charset="2"/>
              </a:rPr>
              <a:t>vasopresores</a:t>
            </a:r>
            <a:r>
              <a:rPr lang="es-CL" dirty="0">
                <a:sym typeface="Wingdings" pitchFamily="2" charset="2"/>
              </a:rPr>
              <a:t>.</a:t>
            </a:r>
          </a:p>
          <a:p>
            <a:r>
              <a:rPr lang="es-CL" dirty="0">
                <a:sym typeface="Wingdings" pitchFamily="2" charset="2"/>
              </a:rPr>
              <a:t>Otros  Mortalidad, seguimiento, hemorragias cerebrales.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71478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822" y="390626"/>
            <a:ext cx="4548505" cy="588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recto 6">
            <a:extLst>
              <a:ext uri="{FF2B5EF4-FFF2-40B4-BE49-F238E27FC236}">
                <a16:creationId xmlns:a16="http://schemas.microsoft.com/office/drawing/2014/main" id="{D752627B-39C0-4857-ADEB-7034604207E4}"/>
              </a:ext>
            </a:extLst>
          </p:cNvPr>
          <p:cNvCxnSpPr>
            <a:cxnSpLocks/>
          </p:cNvCxnSpPr>
          <p:nvPr/>
        </p:nvCxnSpPr>
        <p:spPr>
          <a:xfrm>
            <a:off x="6901412" y="1589044"/>
            <a:ext cx="25085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6">
            <a:extLst>
              <a:ext uri="{FF2B5EF4-FFF2-40B4-BE49-F238E27FC236}">
                <a16:creationId xmlns:a16="http://schemas.microsoft.com/office/drawing/2014/main" id="{D752627B-39C0-4857-ADEB-7034604207E4}"/>
              </a:ext>
            </a:extLst>
          </p:cNvPr>
          <p:cNvCxnSpPr>
            <a:cxnSpLocks/>
          </p:cNvCxnSpPr>
          <p:nvPr/>
        </p:nvCxnSpPr>
        <p:spPr>
          <a:xfrm>
            <a:off x="6954383" y="1942104"/>
            <a:ext cx="25085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6">
            <a:extLst>
              <a:ext uri="{FF2B5EF4-FFF2-40B4-BE49-F238E27FC236}">
                <a16:creationId xmlns:a16="http://schemas.microsoft.com/office/drawing/2014/main" id="{D752627B-39C0-4857-ADEB-7034604207E4}"/>
              </a:ext>
            </a:extLst>
          </p:cNvPr>
          <p:cNvCxnSpPr>
            <a:cxnSpLocks/>
          </p:cNvCxnSpPr>
          <p:nvPr/>
        </p:nvCxnSpPr>
        <p:spPr>
          <a:xfrm>
            <a:off x="6954383" y="2556932"/>
            <a:ext cx="20707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487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70">
            <a:extLst>
              <a:ext uri="{FF2B5EF4-FFF2-40B4-BE49-F238E27FC236}">
                <a16:creationId xmlns:a16="http://schemas.microsoft.com/office/drawing/2014/main" id="{749C117F-F390-437B-ADB0-57E87EFF34F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4" name="Picture 73" descr="Imagen que contiene edificio&#10;&#10;Descripción generada con confianza alta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75" name="Picture 74" descr="Imagen que contiene edificio&#10;&#10;Descripción generada con confianza alta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029" name="Straight Connector 76">
            <a:extLst>
              <a:ext uri="{FF2B5EF4-FFF2-40B4-BE49-F238E27FC236}">
                <a16:creationId xmlns:a16="http://schemas.microsoft.com/office/drawing/2014/main" id="{20742BC3-654B-4E41-9A6A-73A42E47763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030" name="Rectangle 78">
            <a:extLst>
              <a:ext uri="{FF2B5EF4-FFF2-40B4-BE49-F238E27FC236}">
                <a16:creationId xmlns:a16="http://schemas.microsoft.com/office/drawing/2014/main" id="{575E71FA-50BD-43F8-8C98-04339283A93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1" name="Group 80">
            <a:extLst>
              <a:ext uri="{FF2B5EF4-FFF2-40B4-BE49-F238E27FC236}">
                <a16:creationId xmlns:a16="http://schemas.microsoft.com/office/drawing/2014/main" id="{CF1AA7F6-A589-4BC8-BC72-2CA6DC90839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3F5243F-7E41-439E-8991-C4F246D88F68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01A6B5F-1CF1-43AD-9E85-94E187210CF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2F682A59-7E20-407C-A7F8-582295AC687C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5E4AC24E-0670-406E-822F-AAA6DA2010D3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E89B1776-F953-4C0F-8E85-E9C66B1EF0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6432130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683" y="2284003"/>
            <a:ext cx="5784083" cy="211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97356D0-D934-42B9-8291-DF34A3AC0CF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13290" y="1041401"/>
            <a:ext cx="3079006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Análisis estadístico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999431" y="3657596"/>
            <a:ext cx="3092865" cy="19334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100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En SPSS, se usó ANOVA y Chi cuadrado. Se consideró significativo p&lt;0,05.</a:t>
            </a:r>
          </a:p>
        </p:txBody>
      </p:sp>
    </p:spTree>
    <p:extLst>
      <p:ext uri="{BB962C8B-B14F-4D97-AF65-F5344CB8AC3E}">
        <p14:creationId xmlns:p14="http://schemas.microsoft.com/office/powerpoint/2010/main" val="172120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Resultados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113" y="2442528"/>
            <a:ext cx="8584565" cy="3757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343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Resultados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2" y="2361883"/>
            <a:ext cx="787717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724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Resultados.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95401" y="2556932"/>
            <a:ext cx="4892039" cy="3660988"/>
          </a:xfrm>
        </p:spPr>
        <p:txBody>
          <a:bodyPr>
            <a:normAutofit fontScale="62500" lnSpcReduction="20000"/>
          </a:bodyPr>
          <a:lstStyle/>
          <a:p>
            <a:r>
              <a:rPr lang="es-CL" dirty="0"/>
              <a:t>80% (24) de los pacientes tuvieron reversión del Shock 8 horas post infusión NE. No requirieron expansión de volumen o </a:t>
            </a:r>
            <a:r>
              <a:rPr lang="es-CL" dirty="0" err="1"/>
              <a:t>Dobutamina</a:t>
            </a:r>
            <a:r>
              <a:rPr lang="es-CL" dirty="0"/>
              <a:t> luego del destete.</a:t>
            </a:r>
          </a:p>
          <a:p>
            <a:r>
              <a:rPr lang="es-CL" dirty="0"/>
              <a:t>Disminuye necesidad de FiO2</a:t>
            </a:r>
          </a:p>
          <a:p>
            <a:r>
              <a:rPr lang="es-CL" dirty="0"/>
              <a:t>Dos pacientes fallecieron en las primeras 48hrs de infusión de NE.</a:t>
            </a:r>
          </a:p>
          <a:p>
            <a:r>
              <a:rPr lang="es-CL" dirty="0"/>
              <a:t>1 paciente falleció luego de revertir el Shock</a:t>
            </a:r>
          </a:p>
          <a:p>
            <a:r>
              <a:rPr lang="es-CL" dirty="0"/>
              <a:t>Luego de dos semanas otros 7 pacientes fallecieron. Total</a:t>
            </a:r>
            <a:r>
              <a:rPr lang="es-CL" dirty="0">
                <a:sym typeface="Wingdings" pitchFamily="2" charset="2"/>
              </a:rPr>
              <a:t>7%.</a:t>
            </a:r>
            <a:endParaRPr lang="es-CL" dirty="0"/>
          </a:p>
          <a:p>
            <a:r>
              <a:rPr lang="es-CL" dirty="0"/>
              <a:t>Se dieron de alta 20 pacientes.</a:t>
            </a:r>
          </a:p>
          <a:p>
            <a:r>
              <a:rPr lang="es-CL" dirty="0"/>
              <a:t>16 de 20 pacientes (80%) completaron seguimiento</a:t>
            </a:r>
            <a:r>
              <a:rPr lang="es-CL" dirty="0">
                <a:sym typeface="Wingdings" pitchFamily="2" charset="2"/>
              </a:rPr>
              <a:t>5 de ellos (30%)Dg parálisis cerebral.</a:t>
            </a:r>
            <a:endParaRPr lang="es-CL" dirty="0"/>
          </a:p>
          <a:p>
            <a:endParaRPr lang="es-CL" dirty="0"/>
          </a:p>
        </p:txBody>
      </p:sp>
      <p:sp>
        <p:nvSpPr>
          <p:cNvPr id="4" name="3 Flecha derecha"/>
          <p:cNvSpPr/>
          <p:nvPr/>
        </p:nvSpPr>
        <p:spPr>
          <a:xfrm>
            <a:off x="6177280" y="3525520"/>
            <a:ext cx="1280160" cy="1117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7528560" y="3503506"/>
            <a:ext cx="3393440" cy="11616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dirty="0"/>
              <a:t>NE parece ser efectiva, y bien tolerada</a:t>
            </a:r>
          </a:p>
        </p:txBody>
      </p:sp>
    </p:spTree>
    <p:extLst>
      <p:ext uri="{BB962C8B-B14F-4D97-AF65-F5344CB8AC3E}">
        <p14:creationId xmlns:p14="http://schemas.microsoft.com/office/powerpoint/2010/main" val="2039911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ED56E41F-B8E0-4D18-B554-FD40260DE0E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0">
            <a:extLst>
              <a:ext uri="{FF2B5EF4-FFF2-40B4-BE49-F238E27FC236}">
                <a16:creationId xmlns:a16="http://schemas.microsoft.com/office/drawing/2014/main" id="{2DB31E17-E562-4F82-98D0-858C84120F3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8BF3B07-5EF6-4E5B-834E-C1398DB60ADA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DDA1859-D108-4C60-B38B-C85485AB386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498EA77-084B-43CC-B94D-566F1D8E1EE8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9B16D3F-47E8-419E-9C4E-ED6FC918FBB0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2308B7-2829-44DD-B213-27EEBDED141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3E937B9-07EE-456A-A31C-41A8866E28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950463A-EBC0-4F2C-86BD-F9BC999B3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683" y="2538715"/>
            <a:ext cx="5278777" cy="160176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B510CA-F19F-4045-9E6C-5DC25059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262626"/>
                </a:solidFill>
              </a:rPr>
              <a:t>En adultos.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F5FF5A-BDF8-4A67-B9E2-22ED863AE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262626"/>
                </a:solidFill>
              </a:rPr>
              <a:t>Noradrenalina es droga de primera elección en Shock Séptico.</a:t>
            </a:r>
          </a:p>
        </p:txBody>
      </p:sp>
    </p:spTree>
    <p:extLst>
      <p:ext uri="{BB962C8B-B14F-4D97-AF65-F5344CB8AC3E}">
        <p14:creationId xmlns:p14="http://schemas.microsoft.com/office/powerpoint/2010/main" val="3877357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CCCF4-EF53-4030-B389-ECC0DB14D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En RNT.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E6CD9061-26E7-4A48-8FD0-DD9D93A0F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4165" y="4779964"/>
            <a:ext cx="6980670" cy="99377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E5CFFD5-FF1B-4D4B-93E3-5449C12FF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2" y="2028827"/>
            <a:ext cx="8677275" cy="25431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5F3DD39-EB75-4ADC-B3F4-A257F6E1F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2" y="4572002"/>
            <a:ext cx="21336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75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E7C76B-C499-451C-8CAB-734405636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9D1BB2-36F3-4816-BB9B-C3A25FDAD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C9747EB-5840-42A7-BA1E-59E425F67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6" y="552449"/>
            <a:ext cx="11363325" cy="34671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A1BCCE4-4CD6-45D8-A452-AFE2FD73D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6" y="3896782"/>
            <a:ext cx="317182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0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EA976-C63F-49E8-A009-98FA4AF63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39087"/>
            <a:ext cx="9601196" cy="1303867"/>
          </a:xfrm>
        </p:spPr>
        <p:txBody>
          <a:bodyPr/>
          <a:lstStyle/>
          <a:p>
            <a:r>
              <a:rPr lang="es-CL" dirty="0"/>
              <a:t>Discusión.</a:t>
            </a:r>
          </a:p>
        </p:txBody>
      </p:sp>
      <p:pic>
        <p:nvPicPr>
          <p:cNvPr id="4" name="Picture 2" descr="Resultado de imagen para discusiÃ³n cientifica">
            <a:extLst>
              <a:ext uri="{FF2B5EF4-FFF2-40B4-BE49-F238E27FC236}">
                <a16:creationId xmlns:a16="http://schemas.microsoft.com/office/drawing/2014/main" id="{425AE1E1-C545-4771-9090-739C7F6D2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49" y="1942954"/>
            <a:ext cx="4635500" cy="372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374FC7E-113E-4172-A4FD-FD3B0643CECD}"/>
              </a:ext>
            </a:extLst>
          </p:cNvPr>
          <p:cNvSpPr/>
          <p:nvPr/>
        </p:nvSpPr>
        <p:spPr>
          <a:xfrm>
            <a:off x="6921500" y="2493432"/>
            <a:ext cx="444500" cy="973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4060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15021D-1430-487A-BDB4-C87FA60DA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Discusión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95C0AE-1850-4B86-8E48-A87999EC4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914899" cy="3318936"/>
          </a:xfrm>
        </p:spPr>
        <p:txBody>
          <a:bodyPr>
            <a:normAutofit/>
          </a:bodyPr>
          <a:lstStyle/>
          <a:p>
            <a:r>
              <a:rPr lang="es-CL" dirty="0"/>
              <a:t>Autocrítica:</a:t>
            </a:r>
          </a:p>
          <a:p>
            <a:pPr lvl="1"/>
            <a:r>
              <a:rPr lang="es-CL" dirty="0"/>
              <a:t>Sólo 60% tenía sepsis confirmada con hemocultivos</a:t>
            </a:r>
          </a:p>
          <a:p>
            <a:pPr lvl="1"/>
            <a:r>
              <a:rPr lang="es-CL" dirty="0"/>
              <a:t>Número importante recibió hidrocortisona de rescate.</a:t>
            </a:r>
          </a:p>
          <a:p>
            <a:pPr lvl="1"/>
            <a:r>
              <a:rPr lang="es-CL" dirty="0"/>
              <a:t>Ausencia de grupo control.</a:t>
            </a:r>
          </a:p>
          <a:p>
            <a:endParaRPr lang="es-CL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E249679F-0D47-434E-8B75-83C4EB2036E8}"/>
              </a:ext>
            </a:extLst>
          </p:cNvPr>
          <p:cNvSpPr txBox="1">
            <a:spLocks/>
          </p:cNvSpPr>
          <p:nvPr/>
        </p:nvSpPr>
        <p:spPr>
          <a:xfrm>
            <a:off x="6477001" y="2556932"/>
            <a:ext cx="4914899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/>
              <a:t>Comentarios:</a:t>
            </a:r>
          </a:p>
          <a:p>
            <a:pPr lvl="1"/>
            <a:r>
              <a:rPr lang="es-CL" dirty="0"/>
              <a:t>Único estudio en la literatura de su </a:t>
            </a:r>
            <a:r>
              <a:rPr lang="es-CL" dirty="0" err="1"/>
              <a:t>tipo</a:t>
            </a:r>
            <a:r>
              <a:rPr lang="es-CL" dirty="0" err="1">
                <a:sym typeface="Wingdings" panose="05000000000000000000" pitchFamily="2" charset="2"/>
              </a:rPr>
              <a:t>RetrospectivoBajo</a:t>
            </a:r>
            <a:r>
              <a:rPr lang="es-CL" dirty="0">
                <a:sym typeface="Wingdings" panose="05000000000000000000" pitchFamily="2" charset="2"/>
              </a:rPr>
              <a:t> nivel de evidencia.</a:t>
            </a:r>
          </a:p>
          <a:p>
            <a:pPr lvl="1"/>
            <a:r>
              <a:rPr lang="es-CL" dirty="0">
                <a:sym typeface="Wingdings" panose="05000000000000000000" pitchFamily="2" charset="2"/>
              </a:rPr>
              <a:t>Faltan estudios.</a:t>
            </a:r>
          </a:p>
          <a:p>
            <a:pPr lvl="1"/>
            <a:r>
              <a:rPr lang="es-CL" dirty="0"/>
              <a:t>Fisiopatológicamente viable, sin embargo no completamente </a:t>
            </a:r>
            <a:r>
              <a:rPr lang="es-CL" dirty="0" err="1"/>
              <a:t>traspolable</a:t>
            </a:r>
            <a:r>
              <a:rPr lang="es-CL" dirty="0"/>
              <a:t>.</a:t>
            </a:r>
          </a:p>
          <a:p>
            <a:pPr lvl="1"/>
            <a:endParaRPr lang="es-CL" dirty="0">
              <a:sym typeface="Wingdings" panose="05000000000000000000" pitchFamily="2" charset="2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88553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323E9-3EA5-4310-B23C-AFE61DF72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608" y="436032"/>
            <a:ext cx="9601196" cy="1303867"/>
          </a:xfrm>
        </p:spPr>
        <p:txBody>
          <a:bodyPr/>
          <a:lstStyle/>
          <a:p>
            <a:r>
              <a:rPr lang="es-CL" dirty="0"/>
              <a:t>Gracias!</a:t>
            </a:r>
          </a:p>
        </p:txBody>
      </p:sp>
      <p:pic>
        <p:nvPicPr>
          <p:cNvPr id="4" name="f7NDa9D">
            <a:hlinkClick r:id="" action="ppaction://media"/>
            <a:extLst>
              <a:ext uri="{FF2B5EF4-FFF2-40B4-BE49-F238E27FC236}">
                <a16:creationId xmlns:a16="http://schemas.microsoft.com/office/drawing/2014/main" id="{921135EE-E0C1-43B3-BC96-FF1441734AFE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1542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56162" y="1517403"/>
            <a:ext cx="2478087" cy="4370636"/>
          </a:xfrm>
        </p:spPr>
      </p:pic>
    </p:spTree>
    <p:extLst>
      <p:ext uri="{BB962C8B-B14F-4D97-AF65-F5344CB8AC3E}">
        <p14:creationId xmlns:p14="http://schemas.microsoft.com/office/powerpoint/2010/main" val="96643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B78BE18-6882-4FAA-BC8C-CA216E96381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A34F12D-8C0F-46CA-9F4A-D56193C37E3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1026" name="Picture 2" descr="http://www.veterinariaintensiva.cl/wp-content/uploads/2017/11/sepsis_image.jpg">
            <a:extLst>
              <a:ext uri="{FF2B5EF4-FFF2-40B4-BE49-F238E27FC236}">
                <a16:creationId xmlns:a16="http://schemas.microsoft.com/office/drawing/2014/main" id="{42A2B28F-49BE-4E65-9FB5-AC4D2338BF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0" r="1" b="11378"/>
          <a:stretch/>
        </p:blipFill>
        <p:spPr bwMode="auto">
          <a:xfrm>
            <a:off x="486138" y="486568"/>
            <a:ext cx="11227442" cy="588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F3838012-22B6-4303-8F29-04E1419B3A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B061FF5-9F81-427C-8DA5-3989395517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2351" y="2421466"/>
            <a:ext cx="94072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03F5A17-2CE9-4ADD-9FAF-C1A0BB39CD0A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 useBgFill="1">
          <p:nvSpPr>
            <p:cNvPr id="80" name="Rounded Rectangle 20">
              <a:extLst>
                <a:ext uri="{FF2B5EF4-FFF2-40B4-BE49-F238E27FC236}">
                  <a16:creationId xmlns:a16="http://schemas.microsoft.com/office/drawing/2014/main" id="{4A88F887-B43E-4CD1-BCE2-739013C68D3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2C9D3412-AB4A-4E20-9A79-B2C80D198BC9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82" name="Rounded Rectangle 22">
              <a:extLst>
                <a:ext uri="{FF2B5EF4-FFF2-40B4-BE49-F238E27FC236}">
                  <a16:creationId xmlns:a16="http://schemas.microsoft.com/office/drawing/2014/main" id="{A1D7D010-E182-46E6-9264-B39552853FE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F4783A7B-2E08-42E4-87EC-EE59B873DFB1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44DC84A-E4D7-46D3-83ED-C7A92290A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s-CL">
                <a:solidFill>
                  <a:schemeClr val="tx1"/>
                </a:solidFill>
              </a:rPr>
              <a:t>Introducción y definiciones; Sepsis.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DD4202-3D78-40FF-B9B9-B65F8D176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s-CL" dirty="0"/>
              <a:t>Condición sistémica de origen bacteriano, viral o fúngico que está asociada con cambios hemodinámicos y otras manifestaciones clínicas que resultan en morbilidad y mortalidad sustancial. Dentro de los primeros 28 días**</a:t>
            </a:r>
          </a:p>
          <a:p>
            <a:endParaRPr lang="es-CL" dirty="0"/>
          </a:p>
          <a:p>
            <a:r>
              <a:rPr lang="es-CL" dirty="0"/>
              <a:t>No existe un consenso acerca de la definición de sepsis neonatal.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C651A71-A372-4F17-B1AF-9C1DD513F98E}"/>
              </a:ext>
            </a:extLst>
          </p:cNvPr>
          <p:cNvSpPr/>
          <p:nvPr/>
        </p:nvSpPr>
        <p:spPr>
          <a:xfrm>
            <a:off x="2124454" y="3761105"/>
            <a:ext cx="69397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Neonatal sepsis </a:t>
            </a:r>
            <a:r>
              <a:rPr kumimoji="0" lang="es-CL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Shane</a:t>
            </a:r>
            <a:r>
              <a:rPr kumimoji="0" lang="es-CL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</a:t>
            </a:r>
            <a:r>
              <a:rPr kumimoji="0" lang="es-CL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Andi</a:t>
            </a:r>
            <a:r>
              <a:rPr kumimoji="0" lang="es-CL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L et al. </a:t>
            </a:r>
            <a:r>
              <a:rPr kumimoji="0" lang="es-CL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The</a:t>
            </a:r>
            <a:r>
              <a:rPr kumimoji="0" lang="es-CL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Lancet , </a:t>
            </a:r>
            <a:r>
              <a:rPr kumimoji="0" lang="es-CL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Volume</a:t>
            </a:r>
            <a:r>
              <a:rPr kumimoji="0" lang="es-CL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390, </a:t>
            </a:r>
            <a:r>
              <a:rPr kumimoji="0" lang="es-CL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Issue</a:t>
            </a:r>
            <a:r>
              <a:rPr kumimoji="0" lang="es-CL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10104 , 1770 - 1780</a:t>
            </a:r>
          </a:p>
        </p:txBody>
      </p:sp>
    </p:spTree>
    <p:extLst>
      <p:ext uri="{BB962C8B-B14F-4D97-AF65-F5344CB8AC3E}">
        <p14:creationId xmlns:p14="http://schemas.microsoft.com/office/powerpoint/2010/main" val="610818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68784D-E38F-47DB-8C60-DDC67D3DD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Introducción y definiciones: Shock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528F9E-986D-4A97-BC23-B7429FBBD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6426199" cy="3318936"/>
          </a:xfrm>
        </p:spPr>
        <p:txBody>
          <a:bodyPr/>
          <a:lstStyle/>
          <a:p>
            <a:r>
              <a:rPr lang="es-CL" dirty="0"/>
              <a:t>Incapacidad del sistema circulatorio para mantener el adecuado suministro de oxígeno y otros nutrientes a los tejidos, con consiguiente disfunción celular.</a:t>
            </a:r>
          </a:p>
          <a:p>
            <a:pPr lvl="1"/>
            <a:r>
              <a:rPr lang="es-CL" dirty="0"/>
              <a:t>Existen varios tipos de Shock</a:t>
            </a:r>
            <a:r>
              <a:rPr lang="es-CL" dirty="0">
                <a:sym typeface="Wingdings" panose="05000000000000000000" pitchFamily="2" charset="2"/>
              </a:rPr>
              <a:t> Distributivo.</a:t>
            </a:r>
          </a:p>
          <a:p>
            <a:r>
              <a:rPr lang="es-CL" dirty="0">
                <a:sym typeface="Wingdings" panose="05000000000000000000" pitchFamily="2" charset="2"/>
              </a:rPr>
              <a:t>Actual manejo es en base a recomendaciones de expertos.</a:t>
            </a:r>
          </a:p>
          <a:p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5E0A578-8320-4DE7-B3CB-D2CC188F7DBC}"/>
              </a:ext>
            </a:extLst>
          </p:cNvPr>
          <p:cNvSpPr/>
          <p:nvPr/>
        </p:nvSpPr>
        <p:spPr>
          <a:xfrm>
            <a:off x="1849967" y="5721979"/>
            <a:ext cx="8492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i="1" dirty="0"/>
              <a:t>Alejandro donoso, Shock séptico en pediatría I. Enfoque actual en el diagnóstico y tratamiento, </a:t>
            </a:r>
            <a:r>
              <a:rPr lang="it-IT" sz="1400" i="1" dirty="0"/>
              <a:t>Rev Chil Pediatr 2013; 84 (5): 484-498</a:t>
            </a:r>
            <a:endParaRPr lang="es-CL" sz="1400" i="1" dirty="0"/>
          </a:p>
        </p:txBody>
      </p:sp>
      <p:pic>
        <p:nvPicPr>
          <p:cNvPr id="2060" name="Picture 12" descr="Resultado de imagen para bebe shock">
            <a:extLst>
              <a:ext uri="{FF2B5EF4-FFF2-40B4-BE49-F238E27FC236}">
                <a16:creationId xmlns:a16="http://schemas.microsoft.com/office/drawing/2014/main" id="{557B87C5-6AFC-4DDE-A4E1-0DF86E953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48" y="2556932"/>
            <a:ext cx="295275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47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B6AFE3-80B5-407E-B622-64F5CC19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8F8AE0C-78C1-43B3-B493-4CC2028B9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6935" y="1866902"/>
            <a:ext cx="7191375" cy="27051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5A4E6F8-FDFF-43EE-97B4-390C3C40F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435" y="185737"/>
            <a:ext cx="3619500" cy="648652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6E7418D-F932-4D1B-9A88-376B8F6B8A6D}"/>
              </a:ext>
            </a:extLst>
          </p:cNvPr>
          <p:cNvSpPr/>
          <p:nvPr/>
        </p:nvSpPr>
        <p:spPr>
          <a:xfrm>
            <a:off x="3794901" y="6388582"/>
            <a:ext cx="8204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i="1" dirty="0"/>
              <a:t>Alejandro donoso, Shock séptico en pediatría I. Enfoque actual en el diagnóstico y tratamiento, </a:t>
            </a:r>
            <a:r>
              <a:rPr lang="it-IT" sz="1400" i="1" dirty="0"/>
              <a:t>Rev Chil Pediatr 2013; 84 (5): 484-498</a:t>
            </a:r>
            <a:endParaRPr lang="es-CL" sz="1400" i="1" dirty="0"/>
          </a:p>
        </p:txBody>
      </p:sp>
    </p:spTree>
    <p:extLst>
      <p:ext uri="{BB962C8B-B14F-4D97-AF65-F5344CB8AC3E}">
        <p14:creationId xmlns:p14="http://schemas.microsoft.com/office/powerpoint/2010/main" val="2929635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440FBE6-72B7-43D4-A8EB-FDBC35FE56C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47B8492-BC4D-4046-B35A-C38E0349406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47264A7B-BD07-443B-B4AE-B7D112274D0D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D9B85B4-ACC6-412B-BC6B-2163BCCDFBD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17D5E57D-F913-44D3-9AF3-FCDFAE64F7E9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BCF01E4E-4102-455A-BC41-D5F848B94177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6652DC1-CA18-4263-AC06-BAB0B05EC78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Resultado de imagen para epidemiologÃ­a">
            <a:extLst>
              <a:ext uri="{FF2B5EF4-FFF2-40B4-BE49-F238E27FC236}">
                <a16:creationId xmlns:a16="http://schemas.microsoft.com/office/drawing/2014/main" id="{D929390D-AA58-4A18-828F-DDC8ED69E0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1" r="15391" b="1"/>
          <a:stretch/>
        </p:blipFill>
        <p:spPr bwMode="auto">
          <a:xfrm>
            <a:off x="5418668" y="982131"/>
            <a:ext cx="5469466" cy="4893735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FBBD064-1EC1-43A3-8E6B-CA8D2811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es-CL" sz="2400" dirty="0"/>
              <a:t>Epidemiología y Situación actual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3AA694-AD89-4756-A6EE-12EF08963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r>
              <a:rPr lang="es-CL" sz="1600" dirty="0"/>
              <a:t>Tasa de ingreso UCIN 1,3%</a:t>
            </a:r>
          </a:p>
          <a:p>
            <a:r>
              <a:rPr lang="es-CL" sz="1600" dirty="0"/>
              <a:t>Mortalidad de 40%</a:t>
            </a:r>
            <a:r>
              <a:rPr lang="es-CL" sz="1600" dirty="0">
                <a:sym typeface="Wingdings" pitchFamily="2" charset="2"/>
              </a:rPr>
              <a:t>Aún mayor en RNPT.</a:t>
            </a:r>
          </a:p>
          <a:p>
            <a:r>
              <a:rPr lang="es-CL" sz="1600" dirty="0">
                <a:sym typeface="Wingdings" pitchFamily="2" charset="2"/>
              </a:rPr>
              <a:t>No existen guías de manejo Nivel de evidencia tipo 5.</a:t>
            </a:r>
            <a:endParaRPr lang="es-CL" sz="1600" dirty="0"/>
          </a:p>
          <a:p>
            <a:pPr algn="ctr"/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2698296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749C117F-F390-437B-ADB0-57E87EFF34F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0742BC3-654B-4E41-9A6A-73A42E47763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1CD07172-CD61-45EB-BEE3-F644503E5C8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EADA5DB-ED12-413A-AAB5-6A8D1152E6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857E618C-1D7B-4A51-90C1-6106CD8A1A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BA45E5C-ACB9-49E8-B4DB-5255C237667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agen 4" descr="Imagen que contiene texto, mapa&#10;&#10;Descripción generada con confianza alta">
            <a:extLst>
              <a:ext uri="{FF2B5EF4-FFF2-40B4-BE49-F238E27FC236}">
                <a16:creationId xmlns:a16="http://schemas.microsoft.com/office/drawing/2014/main" id="{B22B8D84-F8AA-4FEE-B888-FA508108AE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7017" y="1604641"/>
            <a:ext cx="6973456" cy="38354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6C422E1-1F0B-420A-8989-0AC4B47D4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852" y="872061"/>
            <a:ext cx="3073940" cy="3436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 err="1">
                <a:solidFill>
                  <a:srgbClr val="262626"/>
                </a:solidFill>
              </a:rPr>
              <a:t>Fisiopatología</a:t>
            </a:r>
            <a:r>
              <a:rPr lang="en-US" sz="3700" dirty="0">
                <a:solidFill>
                  <a:srgbClr val="262626"/>
                </a:solidFill>
              </a:rPr>
              <a:t>:</a:t>
            </a:r>
            <a:br>
              <a:rPr lang="en-US" sz="3700" dirty="0">
                <a:solidFill>
                  <a:srgbClr val="262626"/>
                </a:solidFill>
              </a:rPr>
            </a:br>
            <a:r>
              <a:rPr lang="en-US" sz="3700" dirty="0">
                <a:solidFill>
                  <a:srgbClr val="262626"/>
                </a:solidFill>
              </a:rPr>
              <a:t>Sepsis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BE02BC5A-98A3-4C3B-9AD2-A70A11853C91}"/>
              </a:ext>
            </a:extLst>
          </p:cNvPr>
          <p:cNvSpPr/>
          <p:nvPr/>
        </p:nvSpPr>
        <p:spPr>
          <a:xfrm>
            <a:off x="1295400" y="5937586"/>
            <a:ext cx="93257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1600" i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2E78DCB-C909-426B-8297-121E76EBFEDC}"/>
              </a:ext>
            </a:extLst>
          </p:cNvPr>
          <p:cNvSpPr/>
          <p:nvPr/>
        </p:nvSpPr>
        <p:spPr>
          <a:xfrm>
            <a:off x="1820647" y="6411776"/>
            <a:ext cx="91545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>
                <a:solidFill>
                  <a:prstClr val="black"/>
                </a:solidFill>
              </a:rPr>
              <a:t>Magnement</a:t>
            </a:r>
            <a:r>
              <a:rPr lang="en-US" sz="1400" i="1" dirty="0">
                <a:solidFill>
                  <a:prstClr val="black"/>
                </a:solidFill>
              </a:rPr>
              <a:t> of Sepsis, James A. Russell. October 19, 2006 N </a:t>
            </a:r>
            <a:r>
              <a:rPr lang="en-US" sz="1400" i="1" dirty="0" err="1">
                <a:solidFill>
                  <a:prstClr val="black"/>
                </a:solidFill>
              </a:rPr>
              <a:t>Engl</a:t>
            </a:r>
            <a:r>
              <a:rPr lang="en-US" sz="1400" i="1" dirty="0">
                <a:solidFill>
                  <a:prstClr val="black"/>
                </a:solidFill>
              </a:rPr>
              <a:t> J Med 2006; 355:1699-1713 DOI: 10.1056/NEJMra043632</a:t>
            </a:r>
            <a:endParaRPr lang="es-CL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727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49C117F-F390-437B-ADB0-57E87EFF34F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0742BC3-654B-4E41-9A6A-73A42E47763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1CD07172-CD61-45EB-BEE3-F644503E5C8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EADA5DB-ED12-413A-AAB5-6A8D1152E6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857E618C-1D7B-4A51-90C1-6106CD8A1A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BA45E5C-ACB9-49E8-B4DB-5255C237667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Marcador de contenido 3">
            <a:extLst>
              <a:ext uri="{FF2B5EF4-FFF2-40B4-BE49-F238E27FC236}">
                <a16:creationId xmlns:a16="http://schemas.microsoft.com/office/drawing/2014/main" id="{618A758B-E475-41F1-BA9F-E7396056C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0751" y="1540931"/>
            <a:ext cx="6805987" cy="39644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1A5836E-EF8D-49BF-A083-837646F16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852" y="872061"/>
            <a:ext cx="3073940" cy="3436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 err="1">
                <a:solidFill>
                  <a:srgbClr val="262626"/>
                </a:solidFill>
              </a:rPr>
              <a:t>Fisiopatología</a:t>
            </a:r>
            <a:r>
              <a:rPr lang="en-US" sz="3700" dirty="0">
                <a:solidFill>
                  <a:srgbClr val="262626"/>
                </a:solidFill>
              </a:rPr>
              <a:t>: Sepsis.</a:t>
            </a:r>
          </a:p>
        </p:txBody>
      </p:sp>
    </p:spTree>
    <p:extLst>
      <p:ext uri="{BB962C8B-B14F-4D97-AF65-F5344CB8AC3E}">
        <p14:creationId xmlns:p14="http://schemas.microsoft.com/office/powerpoint/2010/main" val="4201118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norepinefrina">
            <a:extLst>
              <a:ext uri="{FF2B5EF4-FFF2-40B4-BE49-F238E27FC236}">
                <a16:creationId xmlns:a16="http://schemas.microsoft.com/office/drawing/2014/main" id="{61DFABF3-C06E-4E69-AFE8-DDD2FB344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026" y="3202842"/>
            <a:ext cx="2739728" cy="1849316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9B76C9F-289A-430A-A60C-5948D2FCB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262626"/>
                </a:solidFill>
              </a:rPr>
              <a:t>Introducción: Norepinefrina.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56FF77-76DB-4910-8D18-B608FCF74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 lnSpcReduction="10000"/>
          </a:bodyPr>
          <a:lstStyle/>
          <a:p>
            <a:r>
              <a:rPr lang="es-CL" dirty="0">
                <a:solidFill>
                  <a:srgbClr val="262626"/>
                </a:solidFill>
              </a:rPr>
              <a:t>Neurotransmisor encargado de múltiples acciones como estado de alerta y tono vascular.</a:t>
            </a:r>
          </a:p>
          <a:p>
            <a:pPr lvl="1"/>
            <a:r>
              <a:rPr lang="es-CL" dirty="0" err="1">
                <a:solidFill>
                  <a:srgbClr val="262626"/>
                </a:solidFill>
              </a:rPr>
              <a:t>Depletado</a:t>
            </a:r>
            <a:r>
              <a:rPr lang="es-CL" dirty="0">
                <a:solidFill>
                  <a:srgbClr val="262626"/>
                </a:solidFill>
              </a:rPr>
              <a:t> en RNPT.</a:t>
            </a:r>
          </a:p>
          <a:p>
            <a:r>
              <a:rPr lang="es-CL" dirty="0">
                <a:solidFill>
                  <a:srgbClr val="262626"/>
                </a:solidFill>
              </a:rPr>
              <a:t>Agonista a-adrenérgico con poca acción en receptores b-adrenérgicos.</a:t>
            </a:r>
          </a:p>
          <a:p>
            <a:r>
              <a:rPr lang="es-CL" dirty="0"/>
              <a:t>Incrementa las presiones sistólica y diastólica y, por lo general, la presión diferencial.</a:t>
            </a:r>
          </a:p>
          <a:p>
            <a:r>
              <a:rPr lang="es-CL" dirty="0">
                <a:solidFill>
                  <a:srgbClr val="262626"/>
                </a:solidFill>
              </a:rPr>
              <a:t>Acción diferencial según tipo de Shock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8CF96AA-A5F4-4352-ADCD-92171B824A1E}"/>
              </a:ext>
            </a:extLst>
          </p:cNvPr>
          <p:cNvSpPr/>
          <p:nvPr/>
        </p:nvSpPr>
        <p:spPr>
          <a:xfrm>
            <a:off x="900190" y="5721979"/>
            <a:ext cx="101700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400" i="1" dirty="0"/>
              <a:t>Acad. Dr. Raúl Carrillo-Esper, Actualidades de fármacos vasopresores e inotrópicos en anestesia, Medicina crítica, Vol. 32. </a:t>
            </a:r>
            <a:r>
              <a:rPr lang="es-CL" sz="1400" i="1" dirty="0" err="1"/>
              <a:t>Supl</a:t>
            </a:r>
            <a:r>
              <a:rPr lang="es-CL" sz="1400" i="1" dirty="0"/>
              <a:t>. 1, Abril-Junio 2009 </a:t>
            </a:r>
            <a:r>
              <a:rPr lang="es-CL" sz="1400" i="1" dirty="0" err="1"/>
              <a:t>pp</a:t>
            </a:r>
            <a:r>
              <a:rPr lang="es-CL" sz="1400" i="1" dirty="0"/>
              <a:t> S74-S76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50064" y="6032198"/>
            <a:ext cx="68702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200" i="1" dirty="0" err="1"/>
              <a:t>Liety</a:t>
            </a:r>
            <a:r>
              <a:rPr lang="es-CL" sz="1200" i="1" dirty="0"/>
              <a:t> García </a:t>
            </a:r>
            <a:r>
              <a:rPr lang="es-CL" sz="1200" i="1" dirty="0" err="1"/>
              <a:t>Beracierto</a:t>
            </a:r>
            <a:r>
              <a:rPr lang="es-CL" sz="1200" i="1" dirty="0"/>
              <a:t>, </a:t>
            </a:r>
            <a:r>
              <a:rPr lang="es-CL" sz="1200" b="1" i="1" dirty="0"/>
              <a:t>Farmacología de las aminas en el shock séptico. Articulo de revisión.  S/N fecha</a:t>
            </a:r>
            <a:endParaRPr lang="es-CL" sz="1200" i="1" dirty="0"/>
          </a:p>
        </p:txBody>
      </p:sp>
    </p:spTree>
    <p:extLst>
      <p:ext uri="{BB962C8B-B14F-4D97-AF65-F5344CB8AC3E}">
        <p14:creationId xmlns:p14="http://schemas.microsoft.com/office/powerpoint/2010/main" val="17208334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2_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409</TotalTime>
  <Words>857</Words>
  <Application>Microsoft Office PowerPoint</Application>
  <PresentationFormat>Panorámica</PresentationFormat>
  <Paragraphs>92</Paragraphs>
  <Slides>22</Slides>
  <Notes>9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Arial</vt:lpstr>
      <vt:lpstr>Calibri</vt:lpstr>
      <vt:lpstr>Garamond</vt:lpstr>
      <vt:lpstr>Georgia</vt:lpstr>
      <vt:lpstr>Helvetica Neue</vt:lpstr>
      <vt:lpstr>Wingdings</vt:lpstr>
      <vt:lpstr>Orgánico</vt:lpstr>
      <vt:lpstr>1_Orgánico</vt:lpstr>
      <vt:lpstr>2_Orgánico</vt:lpstr>
      <vt:lpstr>Norepinefrina en Shock Séptico</vt:lpstr>
      <vt:lpstr>Presentación de PowerPoint</vt:lpstr>
      <vt:lpstr>Introducción y definiciones; Sepsis.</vt:lpstr>
      <vt:lpstr>Introducción y definiciones: Shock</vt:lpstr>
      <vt:lpstr>Presentación de PowerPoint</vt:lpstr>
      <vt:lpstr>Epidemiología y Situación actual</vt:lpstr>
      <vt:lpstr>Fisiopatología: Sepsis</vt:lpstr>
      <vt:lpstr>Fisiopatología: Sepsis.</vt:lpstr>
      <vt:lpstr>Introducción: Norepinefrina.</vt:lpstr>
      <vt:lpstr>Presentación de PowerPoint</vt:lpstr>
      <vt:lpstr>Presentación de PowerPoint</vt:lpstr>
      <vt:lpstr>Descripción y Métodos.</vt:lpstr>
      <vt:lpstr>Presentación de PowerPoint</vt:lpstr>
      <vt:lpstr>Análisis estadístico</vt:lpstr>
      <vt:lpstr>Resultados</vt:lpstr>
      <vt:lpstr>Resultados</vt:lpstr>
      <vt:lpstr>Resultados.</vt:lpstr>
      <vt:lpstr>En adultos.</vt:lpstr>
      <vt:lpstr>En RNT.</vt:lpstr>
      <vt:lpstr>Discusión.</vt:lpstr>
      <vt:lpstr>Discusión</vt:lpstr>
      <vt:lpstr>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Norepinefrina en Shock Séptico</dc:title>
  <dc:creator>DIEGO GUARDA SUBIABRE</dc:creator>
  <cp:lastModifiedBy>DIEGO GUARDA SUBIABRE</cp:lastModifiedBy>
  <cp:revision>29</cp:revision>
  <dcterms:created xsi:type="dcterms:W3CDTF">2018-03-19T00:46:17Z</dcterms:created>
  <dcterms:modified xsi:type="dcterms:W3CDTF">2018-03-21T01:27:46Z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